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40" r:id="rId5"/>
    <p:sldMasterId id="2147483707" r:id="rId6"/>
  </p:sldMasterIdLst>
  <p:notesMasterIdLst>
    <p:notesMasterId r:id="rId14"/>
  </p:notesMasterIdLst>
  <p:handoutMasterIdLst>
    <p:handoutMasterId r:id="rId15"/>
  </p:handoutMasterIdLst>
  <p:sldIdLst>
    <p:sldId id="256" r:id="rId7"/>
    <p:sldId id="257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1F2F2"/>
    <a:srgbClr val="AAAAAA"/>
    <a:srgbClr val="929292"/>
    <a:srgbClr val="F9F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CC38C9-5055-CD49-B363-2FE5606DEA82}" v="52" dt="2021-02-02T14:53:24.581"/>
    <p1510:client id="{B04D2656-C8AE-AD42-9E26-85BA118373B8}" v="99" dt="2021-02-03T11:54:28.717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40"/>
    <p:restoredTop sz="96959"/>
  </p:normalViewPr>
  <p:slideViewPr>
    <p:cSldViewPr snapToGrid="0" snapToObjects="1" showGuides="1">
      <p:cViewPr>
        <p:scale>
          <a:sx n="125" d="100"/>
          <a:sy n="125" d="100"/>
        </p:scale>
        <p:origin x="612" y="9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CHART TITLE</a:t>
            </a:r>
          </a:p>
        </c:rich>
      </c:tx>
      <c:layout>
        <c:manualLayout>
          <c:xMode val="edge"/>
          <c:yMode val="edge"/>
          <c:x val="0.4125591670014578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9F9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86-7743-A8E3-CB06C727B3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86-7743-A8E3-CB06C727B34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86-7743-A8E3-CB06C727B34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54763968"/>
        <c:axId val="571192768"/>
      </c:barChart>
      <c:catAx>
        <c:axId val="1154763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571192768"/>
        <c:crosses val="autoZero"/>
        <c:auto val="1"/>
        <c:lblAlgn val="ctr"/>
        <c:lblOffset val="100"/>
        <c:noMultiLvlLbl val="0"/>
      </c:catAx>
      <c:valAx>
        <c:axId val="571192768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rgbClr val="E6E6E6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115476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552552523746062"/>
          <c:y val="0.93412845896881036"/>
          <c:w val="0.40894878693928838"/>
          <c:h val="6.58715410311895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SALES</a:t>
            </a:r>
          </a:p>
        </c:rich>
      </c:tx>
      <c:layout>
        <c:manualLayout>
          <c:xMode val="edge"/>
          <c:yMode val="edge"/>
          <c:x val="0.4031579225872410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54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FF00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E5-BC47-8800-5A9F6026E152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E5-BC47-8800-5A9F6026E152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AE5-BC47-8800-5A9F6026E152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AE5-BC47-8800-5A9F6026E152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65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AE5-BC47-8800-5A9F6026E1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2155787985527038E-2"/>
          <c:y val="0.92494248187899974"/>
          <c:w val="0.81568842402894592"/>
          <c:h val="7.50575181210002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CHART TITLE</a:t>
            </a:r>
          </a:p>
        </c:rich>
      </c:tx>
      <c:layout>
        <c:manualLayout>
          <c:xMode val="edge"/>
          <c:yMode val="edge"/>
          <c:x val="0.4125591670014578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9F9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4B-6C47-972A-B110C8D37B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4B-6C47-972A-B110C8D37B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4B-6C47-972A-B110C8D37B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54763968"/>
        <c:axId val="571192768"/>
      </c:barChart>
      <c:catAx>
        <c:axId val="1154763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571192768"/>
        <c:crosses val="autoZero"/>
        <c:auto val="1"/>
        <c:lblAlgn val="ctr"/>
        <c:lblOffset val="100"/>
        <c:noMultiLvlLbl val="0"/>
      </c:catAx>
      <c:valAx>
        <c:axId val="571192768"/>
        <c:scaling>
          <c:orientation val="minMax"/>
        </c:scaling>
        <c:delete val="0"/>
        <c:axPos val="l"/>
        <c:majorGridlines>
          <c:spPr>
            <a:ln w="15875" cap="flat" cmpd="sng" algn="ctr">
              <a:solidFill>
                <a:srgbClr val="E6E6E6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115476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552552523746062"/>
          <c:y val="0.93412845896881036"/>
          <c:w val="0.40894878693928838"/>
          <c:h val="6.58715410311895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SALES</a:t>
            </a:r>
          </a:p>
        </c:rich>
      </c:tx>
      <c:layout>
        <c:manualLayout>
          <c:xMode val="edge"/>
          <c:yMode val="edge"/>
          <c:x val="0.4031579225872410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54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FF00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98E-CD47-A703-74F3E808FEB0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98E-CD47-A703-74F3E808FEB0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98E-CD47-A703-74F3E808FEB0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98E-CD47-A703-74F3E808FEB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65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98E-CD47-A703-74F3E808FE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2155787985527038E-2"/>
          <c:y val="0.92494248187899974"/>
          <c:w val="0.81568842402894592"/>
          <c:h val="7.50575181210002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8C3969-9E63-A345-BB21-C4F80F17B8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2AFF04-979D-ED46-A90F-3C0B9D596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77756-703A-4C45-96D0-2261A4FADC57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A9E3F-2800-654D-A508-43B1B8C345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DB950-E412-6D41-986A-A4F7198885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AD6D8-DF40-6D42-973A-CD331A9D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097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A7845-6E42-A54B-BDCA-C3518250E7B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41982-9C9C-C141-8575-EDABC0346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4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62B305F-E454-6A49-BE5A-20AC4E248E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2355" y="5837238"/>
            <a:ext cx="8854531" cy="400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Subantraštė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D15DE3A-FC37-F54E-907A-A159B33E94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55" y="1952625"/>
            <a:ext cx="8854531" cy="353452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7BC27-E701-EC4E-A29B-BA55A67673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236F9-E2AE-0F43-8E57-369CAB552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" r="14257" b="-238517"/>
          <a:stretch/>
        </p:blipFill>
        <p:spPr>
          <a:xfrm>
            <a:off x="0" y="958421"/>
            <a:ext cx="10453816" cy="128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0B7D9-02D2-AC4C-8368-6F07A5A2E8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3495" y="858795"/>
            <a:ext cx="1104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35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as_Dvi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D8A384-C846-7641-BEB4-42006FEB544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497E261-9388-AC42-BFA8-252592EA0D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5FF6581-2E75-F54C-AC74-4CFB308232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83568EC-B77A-0E4D-9628-B5B410A3918A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94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5224FEE-B2A5-5B45-808C-F0B694341654}"/>
              </a:ext>
            </a:extLst>
          </p:cNvPr>
          <p:cNvSpPr/>
          <p:nvPr userDrawn="1"/>
        </p:nvSpPr>
        <p:spPr>
          <a:xfrm>
            <a:off x="6096001" y="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B72BBEF3-610E-084B-8035-69D7E509C5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E145C-81F0-8344-8DEA-9501D7BD7159}"/>
              </a:ext>
            </a:extLst>
          </p:cNvPr>
          <p:cNvSpPr/>
          <p:nvPr userDrawn="1"/>
        </p:nvSpPr>
        <p:spPr>
          <a:xfrm>
            <a:off x="1" y="342900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3E63EFE9-5010-3C45-ABA3-DB0AF79AC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962774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04E145C-81F0-8344-8DEA-9501D7BD7159}"/>
              </a:ext>
            </a:extLst>
          </p:cNvPr>
          <p:cNvSpPr/>
          <p:nvPr userDrawn="1"/>
        </p:nvSpPr>
        <p:spPr>
          <a:xfrm>
            <a:off x="1" y="-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224FEE-B2A5-5B45-808C-F0B694341654}"/>
              </a:ext>
            </a:extLst>
          </p:cNvPr>
          <p:cNvSpPr/>
          <p:nvPr userDrawn="1"/>
        </p:nvSpPr>
        <p:spPr>
          <a:xfrm>
            <a:off x="6096001" y="3428998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B72BBEF3-610E-084B-8035-69D7E509C5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3E63EFE9-5010-3C45-ABA3-DB0AF79AC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36036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as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CE84176-04FD-7E44-80FE-534E00AD68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A2479587-0613-014A-907C-7A6BD40A2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0FAD5EC6-4199-5C46-B4E6-5A8F477342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63654EC9-44A8-5048-83C2-2359A000B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87ED44B0-B49B-2E43-9448-B9CA2D9A13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967530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747910-06FD-4846-B37B-91A91EE5B3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719F9151-DC16-CE4F-9309-39250B29EA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C502A480-02A7-4745-AB98-DBF6178125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9DD59F3E-D979-E24A-8E0A-3B87A2DA64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8037D3B-F9E1-394A-A1A9-880049C2F5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1770696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kutin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D15DE3A-FC37-F54E-907A-A159B33E94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55" y="2909230"/>
            <a:ext cx="8854531" cy="3534526"/>
          </a:xfrm>
          <a:prstGeom prst="re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Q&amp;A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7BC27-E701-EC4E-A29B-BA55A67673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236F9-E2AE-0F43-8E57-369CAB552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" r="14257" b="-238517"/>
          <a:stretch/>
        </p:blipFill>
        <p:spPr>
          <a:xfrm>
            <a:off x="0" y="958421"/>
            <a:ext cx="10453816" cy="128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0B7D9-02D2-AC4C-8368-6F07A5A2E8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3495" y="858795"/>
            <a:ext cx="1104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57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968082D-F45E-1B49-9FC3-AAC24B3207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62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F302F9B-B4B3-B045-8492-FFC9D53025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49388"/>
            <a:ext cx="12192000" cy="54086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90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F302F9B-B4B3-B045-8492-FFC9D53025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49388"/>
            <a:ext cx="12192000" cy="54086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11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vi_Foto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10908714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5230BBD-D8AC-0545-A7D5-13382E10E9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177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0D8EEC7-A4A8-754E-B0D5-1BD7DE8A81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8761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18BB3B5-113D-8548-9F2F-322C167FD2BE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550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921" y="424809"/>
            <a:ext cx="862883" cy="983770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6D6B95C-B687-614F-8DA6-5031F96661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13221" y="1960510"/>
            <a:ext cx="6975279" cy="4276777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10000"/>
              </a:lnSpc>
              <a:spcBef>
                <a:spcPts val="1200"/>
              </a:spcBef>
              <a:buClr>
                <a:srgbClr val="FFFF00"/>
              </a:buClr>
              <a:buFont typeface="+mj-lt"/>
              <a:buAutoNum type="arabicPeriod"/>
              <a:defRPr sz="2000" b="0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5D01418-F6D6-EA49-BF7F-FFFFA2FDDC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3221" y="600737"/>
            <a:ext cx="8037512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Turinys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768C0BA-DBA4-9E4F-97DF-579214DE10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6472" y="0"/>
            <a:ext cx="1905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862C0A-2BED-074B-8AF0-3A7D2789C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-1604416" y="3603891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AF8862B-96D5-3A40-B92F-BAC6CDE874C0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229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731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vi_Foto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10908714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5230BBD-D8AC-0545-A7D5-13382E10E9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177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0D8EEC7-A4A8-754E-B0D5-1BD7DE8A81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8761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86F870C-64A2-4745-A31D-1B11AEC206B2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38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Teksta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B5F1E7A3-042D-1A41-A4EE-C4B741F2F9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393B77B-8341-1C44-8B13-EC418665B4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7791077-CFD2-474A-ADBD-B95943A9190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D9565FE-3CF5-C940-8534-EF27E7FE6B39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43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Teksta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960C207-DFB8-7C44-BEFE-3C8BB4B229DC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787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raštė_Tekstas_Foto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66AC166F-BD2D-6D49-902E-EA2D168F6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1CCD885-C1EB-3A48-B8A0-CC1F23EEB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</p:spTree>
    <p:extLst>
      <p:ext uri="{BB962C8B-B14F-4D97-AF65-F5344CB8AC3E}">
        <p14:creationId xmlns:p14="http://schemas.microsoft.com/office/powerpoint/2010/main" val="1562306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raštė_Tekstas_Foto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66AC166F-BD2D-6D49-902E-EA2D168F6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1CCD885-C1EB-3A48-B8A0-CC1F23EEB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</p:spTree>
    <p:extLst>
      <p:ext uri="{BB962C8B-B14F-4D97-AF65-F5344CB8AC3E}">
        <p14:creationId xmlns:p14="http://schemas.microsoft.com/office/powerpoint/2010/main" val="3322117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to_Antraštė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342900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2989932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to_Antraštė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342900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3899158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to_Antraštė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3428998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3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4197057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to_Antraštė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3428998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3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1911777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a_Juodas fon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B4F772-2275-974B-AA4E-C0D2280B6421}"/>
              </a:ext>
            </a:extLst>
          </p:cNvPr>
          <p:cNvSpPr txBox="1"/>
          <p:nvPr userDrawn="1"/>
        </p:nvSpPr>
        <p:spPr>
          <a:xfrm>
            <a:off x="1279922" y="403225"/>
            <a:ext cx="9632156" cy="198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rgbClr val="FFFF00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0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diagramą: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b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bg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1" i="0" dirty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Visos kitos diagramos turi būti kuriamos remiantis esama stilistika.</a:t>
            </a:r>
            <a:endParaRPr lang="en-US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ECDE41A-C15A-8C4B-A12D-1A07B994E01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983733450"/>
              </p:ext>
            </p:extLst>
          </p:nvPr>
        </p:nvGraphicFramePr>
        <p:xfrm>
          <a:off x="988701" y="2767449"/>
          <a:ext cx="5988569" cy="3899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E189536-B994-8B44-9AD6-1E9B3000F88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81667176"/>
              </p:ext>
            </p:extLst>
          </p:nvPr>
        </p:nvGraphicFramePr>
        <p:xfrm>
          <a:off x="7585316" y="3085203"/>
          <a:ext cx="4006368" cy="358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2310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rius_Vienas skaiči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892914-F5A9-F642-B52A-C75D04F092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40052" y="0"/>
            <a:ext cx="381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4D699B-062F-E34A-B8AF-6AF33D54CB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19640" t="58032" r="-170830" b="390"/>
          <a:stretch/>
        </p:blipFill>
        <p:spPr>
          <a:xfrm rot="5400000">
            <a:off x="1351336" y="52466"/>
            <a:ext cx="148773" cy="2851446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24758FE-FB03-7945-8489-CE74EBB534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67098" y="3668711"/>
            <a:ext cx="6222494" cy="27240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7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E61C04-401B-A548-95BE-432EEC7539D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73481" y="1329925"/>
            <a:ext cx="1104900" cy="254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3BDE46-B3FD-934A-954D-8ED9ABBD06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3ABD1B-A1CE-B243-B0AE-AFA3DF058648}"/>
              </a:ext>
            </a:extLst>
          </p:cNvPr>
          <p:cNvSpPr txBox="1"/>
          <p:nvPr userDrawn="1"/>
        </p:nvSpPr>
        <p:spPr>
          <a:xfrm>
            <a:off x="3467098" y="1289465"/>
            <a:ext cx="46048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T" sz="1500" b="1" i="0" dirty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KAUNO TECHNOLOGIJOS UNIVERSITETAS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0045096-48AE-2F45-81DE-246F7A97BA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373722"/>
            <a:ext cx="2828658" cy="3222561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0" indent="0" algn="ctr">
              <a:buNone/>
              <a:defRPr sz="26000" b="1" i="0">
                <a:ln w="1905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64796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a_Baltas fo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22D502-64E2-DE49-8A59-1D3013B76A6E}"/>
              </a:ext>
            </a:extLst>
          </p:cNvPr>
          <p:cNvSpPr txBox="1"/>
          <p:nvPr userDrawn="1"/>
        </p:nvSpPr>
        <p:spPr>
          <a:xfrm>
            <a:off x="1279922" y="403225"/>
            <a:ext cx="9632156" cy="198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0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diagramą: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b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1" i="0" dirty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Visos kitos diagramos turi būti kuriamos remiantis esama stilistika.</a:t>
            </a:r>
            <a:endParaRPr lang="en-US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EE4845D-B78D-4A46-9763-62D727630EA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737979793"/>
              </p:ext>
            </p:extLst>
          </p:nvPr>
        </p:nvGraphicFramePr>
        <p:xfrm>
          <a:off x="988701" y="2763075"/>
          <a:ext cx="5995285" cy="3903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A0CB8A1-1010-EC4F-B6C5-EFB7467F76E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45475880"/>
              </p:ext>
            </p:extLst>
          </p:nvPr>
        </p:nvGraphicFramePr>
        <p:xfrm>
          <a:off x="7585316" y="3085203"/>
          <a:ext cx="4006368" cy="358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6810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_Juodas fon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A4775A3-EB07-A141-A562-5216ADEA360A}"/>
              </a:ext>
            </a:extLst>
          </p:cNvPr>
          <p:cNvSpPr txBox="1"/>
          <p:nvPr userDrawn="1"/>
        </p:nvSpPr>
        <p:spPr>
          <a:xfrm>
            <a:off x="1102519" y="698500"/>
            <a:ext cx="9986962" cy="1532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rgbClr val="FFFF00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lt-LT" b="0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lentelę: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b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bg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EDCF25F-588F-FA48-A5FB-9F332A23BAD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31052889"/>
              </p:ext>
            </p:extLst>
          </p:nvPr>
        </p:nvGraphicFramePr>
        <p:xfrm>
          <a:off x="947737" y="2736570"/>
          <a:ext cx="10077314" cy="34750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5463">
                  <a:extLst>
                    <a:ext uri="{9D8B030D-6E8A-4147-A177-3AD203B41FA5}">
                      <a16:colId xmlns:a16="http://schemas.microsoft.com/office/drawing/2014/main" val="553379762"/>
                    </a:ext>
                  </a:extLst>
                </a:gridCol>
                <a:gridCol w="5672183">
                  <a:extLst>
                    <a:ext uri="{9D8B030D-6E8A-4147-A177-3AD203B41FA5}">
                      <a16:colId xmlns:a16="http://schemas.microsoft.com/office/drawing/2014/main" val="2887563481"/>
                    </a:ext>
                  </a:extLst>
                </a:gridCol>
                <a:gridCol w="2632166">
                  <a:extLst>
                    <a:ext uri="{9D8B030D-6E8A-4147-A177-3AD203B41FA5}">
                      <a16:colId xmlns:a16="http://schemas.microsoft.com/office/drawing/2014/main" val="1877026651"/>
                    </a:ext>
                  </a:extLst>
                </a:gridCol>
                <a:gridCol w="1247502">
                  <a:extLst>
                    <a:ext uri="{9D8B030D-6E8A-4147-A177-3AD203B41FA5}">
                      <a16:colId xmlns:a16="http://schemas.microsoft.com/office/drawing/2014/main" val="2481374449"/>
                    </a:ext>
                  </a:extLst>
                </a:gridCol>
              </a:tblGrid>
              <a:tr h="695007"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Nr.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Magna aliquam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Enim ad minim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Iriure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261061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Aoreet dolore magna aliquam erat volutpat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Praesent luptatum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534893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Ut wisi enim ad minim veniam, quis nostrud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Dolore te feugait nul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109185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Exerci tation ullamcorper suscipit lobortis nisl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Augue duis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808814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Duis autem vel eum iriure dolor 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Te feugait nulla facilisi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441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0871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_Baltas fo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245F59-08C9-D44E-AAB0-68B4A977944C}"/>
              </a:ext>
            </a:extLst>
          </p:cNvPr>
          <p:cNvSpPr txBox="1"/>
          <p:nvPr userDrawn="1"/>
        </p:nvSpPr>
        <p:spPr>
          <a:xfrm>
            <a:off x="1102519" y="698500"/>
            <a:ext cx="9986962" cy="1532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lt-LT" b="0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lentelę: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b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D29DF7-224A-0946-B65F-B6854B3ABD9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36463211"/>
              </p:ext>
            </p:extLst>
          </p:nvPr>
        </p:nvGraphicFramePr>
        <p:xfrm>
          <a:off x="947737" y="2736570"/>
          <a:ext cx="10279789" cy="34750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8366">
                  <a:extLst>
                    <a:ext uri="{9D8B030D-6E8A-4147-A177-3AD203B41FA5}">
                      <a16:colId xmlns:a16="http://schemas.microsoft.com/office/drawing/2014/main" val="553379762"/>
                    </a:ext>
                  </a:extLst>
                </a:gridCol>
                <a:gridCol w="5669280">
                  <a:extLst>
                    <a:ext uri="{9D8B030D-6E8A-4147-A177-3AD203B41FA5}">
                      <a16:colId xmlns:a16="http://schemas.microsoft.com/office/drawing/2014/main" val="2887563481"/>
                    </a:ext>
                  </a:extLst>
                </a:gridCol>
                <a:gridCol w="2625634">
                  <a:extLst>
                    <a:ext uri="{9D8B030D-6E8A-4147-A177-3AD203B41FA5}">
                      <a16:colId xmlns:a16="http://schemas.microsoft.com/office/drawing/2014/main" val="1877026651"/>
                    </a:ext>
                  </a:extLst>
                </a:gridCol>
                <a:gridCol w="1456509">
                  <a:extLst>
                    <a:ext uri="{9D8B030D-6E8A-4147-A177-3AD203B41FA5}">
                      <a16:colId xmlns:a16="http://schemas.microsoft.com/office/drawing/2014/main" val="2481374449"/>
                    </a:ext>
                  </a:extLst>
                </a:gridCol>
              </a:tblGrid>
              <a:tr h="695007"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Nr.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Magna aliquam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Enim ad minim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Iriure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261061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Aoreet dolore magna aliquam erat volutpat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Praesent luptatum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534893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Ut wisi enim ad minim veniam, quis nostrud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Dolore te feugait nul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109185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Exerci tation ullamcorper suscipit lobortis nisl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Augue duis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808814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Duis autem vel eum iriure dolor 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Te feugait nulla facilisi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441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77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rius_Du skaičia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55EE49-EA86-604D-B79E-1835648D4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254768" t="1" r="-836988" b="29251"/>
          <a:stretch/>
        </p:blipFill>
        <p:spPr>
          <a:xfrm rot="5400000">
            <a:off x="2198923" y="-847734"/>
            <a:ext cx="454047" cy="48518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892914-F5A9-F642-B52A-C75D04F092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32844" y="0"/>
            <a:ext cx="381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C8245-A0B5-4343-A773-99B1AC5A1C1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78535" y="1329925"/>
            <a:ext cx="1104900" cy="254000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24758FE-FB03-7945-8489-CE74EBB534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77810" y="3668711"/>
            <a:ext cx="4361134" cy="27240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7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0FA2AC1-A86F-6246-9CF6-463924E7F5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500F5A-81CA-2F4B-BDD4-88D7FC1AE05F}"/>
              </a:ext>
            </a:extLst>
          </p:cNvPr>
          <p:cNvSpPr txBox="1"/>
          <p:nvPr userDrawn="1"/>
        </p:nvSpPr>
        <p:spPr>
          <a:xfrm>
            <a:off x="5477810" y="1289465"/>
            <a:ext cx="46048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T" sz="1500" b="1" i="0" dirty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KAUNO TECHNOLOGIJOS UNIVERSITETAS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6224EDB-B787-DE4E-BE6F-8D8484097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373722"/>
            <a:ext cx="4832844" cy="3222561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0" indent="0" algn="ctr">
              <a:buNone/>
              <a:defRPr sz="26000" b="1" i="0">
                <a:ln w="1905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744837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Šūki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7DEC24-8D93-6D48-A79C-7BDDFFA2B1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3890" y="0"/>
            <a:ext cx="38100" cy="685800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D1AB869-1A97-C74F-B22C-8C4A3C8553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3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015AA5-A63A-AA42-ACD1-300F08FBDC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1" r="9663" b="-12809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10A3938-1C5A-734A-9AEB-AA2A81156F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14565" y="696317"/>
            <a:ext cx="590984" cy="318475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EE7EFB9-58EC-4E46-B135-D34F2910C588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424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Šūki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D1AB869-1A97-C74F-B22C-8C4A3C8553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3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028207-03C6-EB4F-8087-70DFE414C3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14563" y="696316"/>
            <a:ext cx="590985" cy="318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B3520C-4886-5844-B632-0EFDEEFA0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0097" y="0"/>
            <a:ext cx="381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BDCAF9-A99D-AB48-B61A-DEA4A9FF6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9625" b="-49952"/>
          <a:stretch/>
        </p:blipFill>
        <p:spPr>
          <a:xfrm>
            <a:off x="0" y="1356709"/>
            <a:ext cx="11018622" cy="28565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1705FAF-CC62-BB49-B817-BC45A057FA08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57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8978606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C3A560-9403-BC49-A5F7-C015081D1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1225"/>
            <a:ext cx="12192000" cy="190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36B143-6BE1-0541-83D6-F872266723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63044" y="696317"/>
            <a:ext cx="590984" cy="31847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E81F693-50CC-E74A-92F2-28556691589B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28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8978606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6F165C-7173-9B41-9B41-5FC5C0B7D5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1225"/>
            <a:ext cx="1219200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47D6DC-D91B-A144-80BE-9E55BF0FD1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63222" y="696316"/>
            <a:ext cx="590985" cy="31847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D405FBB-9895-7146-BF23-12D1784B464A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462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as_Dvi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D8A384-C846-7641-BEB4-42006FEB544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497E261-9388-AC42-BFA8-252592EA0D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5FF6581-2E75-F54C-AC74-4CFB308232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EC282FF-8A8E-4743-8FE6-0CBA9BBA69B5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437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40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2" r:id="rId2"/>
    <p:sldLayoutId id="2147483714" r:id="rId3"/>
    <p:sldLayoutId id="2147483715" r:id="rId4"/>
    <p:sldLayoutId id="2147483716" r:id="rId5"/>
    <p:sldLayoutId id="2147483723" r:id="rId6"/>
    <p:sldLayoutId id="2147483737" r:id="rId7"/>
    <p:sldLayoutId id="2147483738" r:id="rId8"/>
    <p:sldLayoutId id="2147483717" r:id="rId9"/>
    <p:sldLayoutId id="2147483718" r:id="rId10"/>
    <p:sldLayoutId id="2147483719" r:id="rId11"/>
    <p:sldLayoutId id="2147483720" r:id="rId12"/>
    <p:sldLayoutId id="2147483677" r:id="rId13"/>
    <p:sldLayoutId id="2147483739" r:id="rId14"/>
    <p:sldLayoutId id="214748374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558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42" r:id="rId7"/>
    <p:sldLayoutId id="2147483732" r:id="rId8"/>
    <p:sldLayoutId id="2147483731" r:id="rId9"/>
    <p:sldLayoutId id="2147483733" r:id="rId10"/>
    <p:sldLayoutId id="2147483734" r:id="rId11"/>
    <p:sldLayoutId id="2147483735" r:id="rId12"/>
    <p:sldLayoutId id="214748373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67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AEDC9C-C074-30BB-EC51-276D3C254E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lt-L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Lukas Navašinskas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34C96-4AE0-5868-29A7-89B4EE6A5B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sz="4000" dirty="0"/>
              <a:t>Inžinerinis projektas:</a:t>
            </a:r>
            <a:br>
              <a:rPr lang="lt-LT" dirty="0"/>
            </a:br>
            <a:r>
              <a:rPr lang="lt-LT" dirty="0"/>
              <a:t>Autobuso konduktorius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A04580-3FE5-40D1-EC1B-9F58F563CB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30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396EAB-1415-393D-C8C0-ED8699D576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lt-LT" dirty="0"/>
              <a:t>Tikslas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dirty="0"/>
              <a:t>Naudoti įrankiai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dirty="0"/>
              <a:t>Šifravimo standartas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dirty="0"/>
              <a:t>Projekto funkcionalumai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dirty="0"/>
              <a:t>Pristatymas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0E837-E0E1-6B69-D17F-1CED3EFF2B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0495BB-BF3C-8260-8539-9EA81E6D70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38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DDC24-F7BB-4880-BB19-BE8B3B0ED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99352C-3F5D-3232-3A80-7536A5F0A6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35930" y="1177637"/>
            <a:ext cx="4922888" cy="5597236"/>
          </a:xfrm>
        </p:spPr>
        <p:txBody>
          <a:bodyPr/>
          <a:lstStyle/>
          <a:p>
            <a:r>
              <a:rPr lang="lt-LT" sz="2000" b="1" dirty="0"/>
              <a:t>Programos kūrimo tikslas</a:t>
            </a:r>
          </a:p>
          <a:p>
            <a:r>
              <a:rPr lang="lt-LT" dirty="0"/>
              <a:t>Naudojant </a:t>
            </a:r>
            <a:r>
              <a:rPr lang="lt-LT" i="1" dirty="0"/>
              <a:t>Android Studio</a:t>
            </a:r>
            <a:r>
              <a:rPr lang="lt-LT" dirty="0"/>
              <a:t>, sukurti taikomąją programą „</a:t>
            </a:r>
            <a:r>
              <a:rPr lang="lt-LT" i="1" dirty="0"/>
              <a:t>Autobuso konduktorius</a:t>
            </a:r>
            <a:r>
              <a:rPr lang="lt-LT" dirty="0"/>
              <a:t>“.</a:t>
            </a:r>
          </a:p>
          <a:p>
            <a:r>
              <a:rPr lang="lt-LT" dirty="0"/>
              <a:t>Programos paskirtis – suteikti autobusų konduktoriams galimybę valdyti autobuso bilietų korteles.</a:t>
            </a:r>
          </a:p>
          <a:p>
            <a:pPr>
              <a:buFont typeface="+mj-lt"/>
              <a:buAutoNum type="arabicPeriod"/>
            </a:pPr>
            <a:endParaRPr lang="lt-LT" dirty="0"/>
          </a:p>
          <a:p>
            <a:r>
              <a:rPr lang="lt-LT" sz="2000" b="1" dirty="0"/>
              <a:t>Duomenų apsaugos uždaviniai</a:t>
            </a:r>
            <a:br>
              <a:rPr lang="lt-LT" dirty="0"/>
            </a:br>
            <a:r>
              <a:rPr lang="lt-LT" dirty="0"/>
              <a:t>Siekiant apsaugoti duomenis nuo neautorizuotos prieigos:</a:t>
            </a:r>
          </a:p>
          <a:p>
            <a:pPr marL="742950" lvl="1" indent="-285750">
              <a:buFont typeface="+mj-lt"/>
              <a:buAutoNum type="arabicPeriod"/>
            </a:pPr>
            <a:r>
              <a:rPr lang="lt-L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Įdiegti šifravimo raktą, kuris užtikrintų, kad duomenis gali skaityti ir rašyti tik autorizuoti autobusų konduktoriai.</a:t>
            </a:r>
          </a:p>
          <a:p>
            <a:pPr marL="742950" lvl="1" indent="-285750">
              <a:buFont typeface="+mj-lt"/>
              <a:buAutoNum type="arabicPeriod"/>
            </a:pPr>
            <a:r>
              <a:rPr lang="lt-LT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Numatyti galimybę šifravimo raktą keisti per programėlę.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3F37D-4D36-9D78-EEC4-6ECC9AFFF6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lt-LT" sz="3000" dirty="0"/>
              <a:t>Įžanga</a:t>
            </a:r>
            <a:endParaRPr lang="en-US" sz="3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9B6DB70-7772-323F-A05F-CB3690BE9C10}"/>
              </a:ext>
            </a:extLst>
          </p:cNvPr>
          <p:cNvSpPr txBox="1">
            <a:spLocks/>
          </p:cNvSpPr>
          <p:nvPr/>
        </p:nvSpPr>
        <p:spPr>
          <a:xfrm>
            <a:off x="1174827" y="1573009"/>
            <a:ext cx="4922888" cy="4912235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 kern="120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48840D5-070C-05C1-B010-BBA3398FF680}"/>
              </a:ext>
            </a:extLst>
          </p:cNvPr>
          <p:cNvSpPr txBox="1">
            <a:spLocks/>
          </p:cNvSpPr>
          <p:nvPr/>
        </p:nvSpPr>
        <p:spPr>
          <a:xfrm>
            <a:off x="1174827" y="372756"/>
            <a:ext cx="4921173" cy="5096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9FE51A2-E9A1-9E13-D669-FA0F96B92A3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Keleivių kontrolė">
            <a:extLst>
              <a:ext uri="{FF2B5EF4-FFF2-40B4-BE49-F238E27FC236}">
                <a16:creationId xmlns:a16="http://schemas.microsoft.com/office/drawing/2014/main" id="{EB7012C4-2EDA-7651-C5C5-76C3CD750E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06"/>
          <a:stretch/>
        </p:blipFill>
        <p:spPr bwMode="auto">
          <a:xfrm>
            <a:off x="1716" y="240973"/>
            <a:ext cx="6095999" cy="566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442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0BC610F-A711-4BE8-405F-804F99D72E0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284AF-1513-FC99-92AE-7A7B27D2A3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930" y="1717965"/>
            <a:ext cx="4922888" cy="4517380"/>
          </a:xfrm>
        </p:spPr>
        <p:txBody>
          <a:bodyPr/>
          <a:lstStyle/>
          <a:p>
            <a:r>
              <a:rPr lang="lt-LT" sz="2000" dirty="0"/>
              <a:t>Naudojamos priemonės: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/>
              <a:t>Programavimo aplinka: </a:t>
            </a:r>
            <a:r>
              <a:rPr lang="lt-LT" i="1" dirty="0"/>
              <a:t>Android studio 2024.1.2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/>
              <a:t>Programavimo kalba: </a:t>
            </a:r>
            <a:r>
              <a:rPr lang="lt-LT" i="1" dirty="0"/>
              <a:t>Kotlin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/>
              <a:t>Biblioteka kortelės skaitymui: </a:t>
            </a:r>
            <a:r>
              <a:rPr lang="lt-LT" i="1" dirty="0"/>
              <a:t>MifareClassic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/>
              <a:t>Šifravimo biblioteka: </a:t>
            </a:r>
            <a:r>
              <a:rPr lang="lt-LT" i="1" dirty="0"/>
              <a:t>javax.crypto.Cipher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/>
              <a:t>Šifravimo standartas: AES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C1367-3998-576F-192B-424A2AD8B3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sz="3000" dirty="0"/>
              <a:t>Naudoti įrankiai</a:t>
            </a:r>
            <a:endParaRPr lang="en-US" sz="3000" dirty="0"/>
          </a:p>
        </p:txBody>
      </p:sp>
      <p:pic>
        <p:nvPicPr>
          <p:cNvPr id="2052" name="Picture 4" descr="Android Studio - Wikipedia">
            <a:extLst>
              <a:ext uri="{FF2B5EF4-FFF2-40B4-BE49-F238E27FC236}">
                <a16:creationId xmlns:a16="http://schemas.microsoft.com/office/drawing/2014/main" id="{6603C372-E0EF-A649-5171-27CC56406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22630"/>
            <a:ext cx="2143125" cy="21431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2" descr="Kotlin Programming for Android App Development: A Beginner’s Guide">
            <a:extLst>
              <a:ext uri="{FF2B5EF4-FFF2-40B4-BE49-F238E27FC236}">
                <a16:creationId xmlns:a16="http://schemas.microsoft.com/office/drawing/2014/main" id="{E275D977-A47F-71BE-D3E8-3B0E71833A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4" name="Picture 16" descr="Retrofit JUnit 5 testing with Kotlin">
            <a:extLst>
              <a:ext uri="{FF2B5EF4-FFF2-40B4-BE49-F238E27FC236}">
                <a16:creationId xmlns:a16="http://schemas.microsoft.com/office/drawing/2014/main" id="{4394699E-814E-37D1-4673-B725E1B49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039" y="153466"/>
            <a:ext cx="2814221" cy="21122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MIFARE - Wikipedia">
            <a:extLst>
              <a:ext uri="{FF2B5EF4-FFF2-40B4-BE49-F238E27FC236}">
                <a16:creationId xmlns:a16="http://schemas.microsoft.com/office/drawing/2014/main" id="{972DB6A5-72E1-B9A6-A5A9-65D31758C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2419220"/>
            <a:ext cx="242887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665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81C663-C047-A463-068C-E88649F83A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35930" y="1463041"/>
            <a:ext cx="4922888" cy="4772304"/>
          </a:xfrm>
        </p:spPr>
        <p:txBody>
          <a:bodyPr/>
          <a:lstStyle/>
          <a:p>
            <a:r>
              <a:rPr lang="lt-LT" dirty="0"/>
              <a:t>AES (angl.: </a:t>
            </a:r>
            <a:r>
              <a:rPr lang="en-US" dirty="0"/>
              <a:t>Advanced Encryption Standard</a:t>
            </a:r>
            <a:r>
              <a:rPr lang="lt-LT" dirty="0"/>
              <a:t>)</a:t>
            </a:r>
          </a:p>
          <a:p>
            <a:endParaRPr lang="lt-LT" dirty="0"/>
          </a:p>
          <a:p>
            <a:r>
              <a:rPr lang="lt-LT" sz="2000" dirty="0"/>
              <a:t>Savybės:</a:t>
            </a:r>
          </a:p>
          <a:p>
            <a:endParaRPr lang="lt-L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/>
              <a:t>Simetrinis šifravimas:</a:t>
            </a:r>
          </a:p>
          <a:p>
            <a:r>
              <a:rPr lang="lt-LT" dirty="0"/>
              <a:t>Tas pats raktas naudojamas tiek šifravimui tiek dešifravimui</a:t>
            </a:r>
          </a:p>
          <a:p>
            <a:endParaRPr lang="lt-L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/>
              <a:t>Blokinė šifruotė:</a:t>
            </a:r>
          </a:p>
          <a:p>
            <a:r>
              <a:rPr lang="lt-LT" dirty="0"/>
              <a:t>AES veikia su fiksuoto dydžio duomenų blokais (128 bitų arba 16 baitų viename bloke).</a:t>
            </a:r>
          </a:p>
          <a:p>
            <a:endParaRPr lang="lt-LT" dirty="0"/>
          </a:p>
          <a:p>
            <a:r>
              <a:rPr lang="lt-LT" dirty="0"/>
              <a:t>(</a:t>
            </a:r>
            <a:r>
              <a:rPr lang="en-US" dirty="0" err="1"/>
              <a:t>Jei</a:t>
            </a:r>
            <a:r>
              <a:rPr lang="en-US" dirty="0"/>
              <a:t> </a:t>
            </a:r>
            <a:r>
              <a:rPr lang="en-US" dirty="0" err="1"/>
              <a:t>duomenys</a:t>
            </a:r>
            <a:r>
              <a:rPr lang="en-US" dirty="0"/>
              <a:t> </a:t>
            </a:r>
            <a:r>
              <a:rPr lang="en-US" dirty="0" err="1"/>
              <a:t>yra</a:t>
            </a:r>
            <a:r>
              <a:rPr lang="en-US" dirty="0"/>
              <a:t> </a:t>
            </a:r>
            <a:r>
              <a:rPr lang="en-US" dirty="0" err="1"/>
              <a:t>ilgesni</a:t>
            </a:r>
            <a:r>
              <a:rPr lang="en-US" dirty="0"/>
              <a:t> </a:t>
            </a:r>
            <a:r>
              <a:rPr lang="en-US" dirty="0" err="1"/>
              <a:t>nei</a:t>
            </a:r>
            <a:r>
              <a:rPr lang="en-US" dirty="0"/>
              <a:t> </a:t>
            </a:r>
            <a:r>
              <a:rPr lang="en-US" dirty="0" err="1"/>
              <a:t>vienas</a:t>
            </a:r>
            <a:r>
              <a:rPr lang="en-US" dirty="0"/>
              <a:t> </a:t>
            </a:r>
            <a:r>
              <a:rPr lang="en-US" dirty="0" err="1"/>
              <a:t>blokas</a:t>
            </a:r>
            <a:r>
              <a:rPr lang="en-US" dirty="0"/>
              <a:t>, </a:t>
            </a:r>
            <a:r>
              <a:rPr lang="en-US" dirty="0" err="1"/>
              <a:t>jie</a:t>
            </a:r>
            <a:r>
              <a:rPr lang="en-US" dirty="0"/>
              <a:t> </a:t>
            </a:r>
            <a:r>
              <a:rPr lang="en-US" dirty="0" err="1"/>
              <a:t>padalijami</a:t>
            </a:r>
            <a:r>
              <a:rPr lang="en-US" dirty="0"/>
              <a:t> į </a:t>
            </a:r>
            <a:r>
              <a:rPr lang="en-US" dirty="0" err="1"/>
              <a:t>kelis</a:t>
            </a:r>
            <a:r>
              <a:rPr lang="en-US" dirty="0"/>
              <a:t> </a:t>
            </a:r>
            <a:r>
              <a:rPr lang="en-US" dirty="0" err="1"/>
              <a:t>blokus</a:t>
            </a:r>
            <a:r>
              <a:rPr lang="en-US" dirty="0"/>
              <a:t>, </a:t>
            </a:r>
            <a:r>
              <a:rPr lang="en-US" dirty="0" err="1"/>
              <a:t>kurie</a:t>
            </a:r>
            <a:r>
              <a:rPr lang="en-US" dirty="0"/>
              <a:t> </a:t>
            </a:r>
            <a:r>
              <a:rPr lang="en-US" dirty="0" err="1"/>
              <a:t>šifruojami</a:t>
            </a:r>
            <a:r>
              <a:rPr lang="en-US" dirty="0"/>
              <a:t> </a:t>
            </a:r>
            <a:r>
              <a:rPr lang="en-US" dirty="0" err="1"/>
              <a:t>atskirai</a:t>
            </a:r>
            <a:r>
              <a:rPr lang="lt-LT" dirty="0"/>
              <a:t>)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53B64-5D1B-3896-F8BD-D474FE4541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lt-LT" dirty="0"/>
              <a:t>AES Šifravimo algoritmas</a:t>
            </a:r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51CAE40-6ADA-C9B4-C4EE-E965C2BC71CC}"/>
              </a:ext>
            </a:extLst>
          </p:cNvPr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r="268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22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0F4BC8D-1EA6-19F0-D630-01D3FA2F52B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2B5A2-63C1-0D51-49FF-40A6F80F88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930" y="1432560"/>
            <a:ext cx="4922888" cy="5151120"/>
          </a:xfrm>
        </p:spPr>
        <p:txBody>
          <a:bodyPr/>
          <a:lstStyle/>
          <a:p>
            <a:r>
              <a:rPr lang="lt-LT" dirty="0"/>
              <a:t>Konduktorius naudojantis programėle gali:</a:t>
            </a:r>
          </a:p>
          <a:p>
            <a:endParaRPr lang="lt-LT" dirty="0"/>
          </a:p>
          <a:p>
            <a:pPr marL="342900" indent="-342900">
              <a:buFont typeface="+mj-lt"/>
              <a:buAutoNum type="arabicPeriod"/>
            </a:pPr>
            <a:r>
              <a:rPr lang="lt-LT" dirty="0"/>
              <a:t>Nuskaityti bilieto informaciją (kortelės likutį, nupirktus bilietus, jų galiojimo laikus);</a:t>
            </a:r>
          </a:p>
          <a:p>
            <a:pPr marL="342900" indent="-342900">
              <a:buFont typeface="+mj-lt"/>
              <a:buAutoNum type="arabicPeriod"/>
            </a:pPr>
            <a:endParaRPr lang="lt-LT" dirty="0"/>
          </a:p>
          <a:p>
            <a:pPr marL="342900" indent="-342900">
              <a:buFont typeface="+mj-lt"/>
              <a:buAutoNum type="arabicPeriod"/>
            </a:pPr>
            <a:r>
              <a:rPr lang="lt-LT" dirty="0"/>
              <a:t>Patikrinti, ar bilietas galioja;</a:t>
            </a:r>
          </a:p>
          <a:p>
            <a:pPr marL="342900" indent="-342900">
              <a:buFont typeface="+mj-lt"/>
              <a:buAutoNum type="arabicPeriod"/>
            </a:pPr>
            <a:endParaRPr lang="lt-LT" dirty="0"/>
          </a:p>
          <a:p>
            <a:pPr marL="342900" indent="-342900">
              <a:buFont typeface="+mj-lt"/>
              <a:buAutoNum type="arabicPeriod"/>
            </a:pPr>
            <a:r>
              <a:rPr lang="lt-LT" dirty="0"/>
              <a:t>Grąžinti pinigus į autobuso bilieto kortelę;</a:t>
            </a:r>
          </a:p>
          <a:p>
            <a:pPr marL="342900" indent="-342900">
              <a:buFont typeface="+mj-lt"/>
              <a:buAutoNum type="arabicPeriod"/>
            </a:pPr>
            <a:endParaRPr lang="lt-LT" dirty="0"/>
          </a:p>
          <a:p>
            <a:pPr marL="342900" indent="-342900">
              <a:buFont typeface="+mj-lt"/>
              <a:buAutoNum type="arabicPeriod"/>
            </a:pPr>
            <a:r>
              <a:rPr lang="lt-LT" dirty="0"/>
              <a:t>Nuskaityti pinigus nuo kortelės, įsigyjant valandinį arba dieninį autobuso bilietą;</a:t>
            </a:r>
          </a:p>
          <a:p>
            <a:pPr marL="342900" indent="-342900">
              <a:buFont typeface="+mj-lt"/>
              <a:buAutoNum type="arabicPeriod"/>
            </a:pPr>
            <a:endParaRPr lang="lt-LT" dirty="0"/>
          </a:p>
          <a:p>
            <a:pPr marL="342900" indent="-342900">
              <a:buFont typeface="+mj-lt"/>
              <a:buAutoNum type="arabicPeriod"/>
            </a:pPr>
            <a:r>
              <a:rPr lang="lt-LT" dirty="0"/>
              <a:t>Pasirinkti miestą (Kaunas, Klaipėda, Vilnius) bilieto pirkimui ar tikrinimui;</a:t>
            </a:r>
          </a:p>
          <a:p>
            <a:pPr marL="342900" indent="-342900">
              <a:buFont typeface="+mj-lt"/>
              <a:buAutoNum type="arabicPeriod"/>
            </a:pPr>
            <a:endParaRPr lang="lt-LT" dirty="0"/>
          </a:p>
          <a:p>
            <a:pPr marL="342900" indent="-342900">
              <a:buFont typeface="+mj-lt"/>
              <a:buAutoNum type="arabicPeriod"/>
            </a:pPr>
            <a:r>
              <a:rPr lang="lt-LT" dirty="0"/>
              <a:t>Išvalyti kortelės duomenis ir perrašyti naujus;</a:t>
            </a:r>
          </a:p>
          <a:p>
            <a:pPr marL="342900" indent="-342900">
              <a:buFont typeface="+mj-lt"/>
              <a:buAutoNum type="arabicPeriod"/>
            </a:pPr>
            <a:endParaRPr lang="lt-LT" dirty="0"/>
          </a:p>
          <a:p>
            <a:pPr marL="342900" indent="-342900">
              <a:buFont typeface="+mj-lt"/>
              <a:buAutoNum type="arabicPeriod"/>
            </a:pPr>
            <a:r>
              <a:rPr lang="lt-LT" dirty="0"/>
              <a:t>Keisti šifravimo raktą.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56EA1A-D641-0925-D02F-D9A9331726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sz="3000" dirty="0"/>
              <a:t>Projekto Funkcionalumai</a:t>
            </a:r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44605C-8E41-D489-6000-6A22C932D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11" b="6111"/>
          <a:stretch/>
        </p:blipFill>
        <p:spPr>
          <a:xfrm>
            <a:off x="7530904" y="133316"/>
            <a:ext cx="3388556" cy="659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63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A1733-9D4D-010A-851A-C8109C3962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Pristatymas</a:t>
            </a:r>
            <a:endParaRPr lang="en-US" dirty="0"/>
          </a:p>
        </p:txBody>
      </p:sp>
      <p:pic>
        <p:nvPicPr>
          <p:cNvPr id="13" name="Picture 12" descr="A circular white and grey symbol&#10;&#10;Description automatically generated with medium confidence">
            <a:extLst>
              <a:ext uri="{FF2B5EF4-FFF2-40B4-BE49-F238E27FC236}">
                <a16:creationId xmlns:a16="http://schemas.microsoft.com/office/drawing/2014/main" id="{C08CC3FE-AC73-4F65-90B8-87265D60A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2476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27909"/>
      </p:ext>
    </p:extLst>
  </p:cSld>
  <p:clrMapOvr>
    <a:masterClrMapping/>
  </p:clrMapOvr>
</p:sld>
</file>

<file path=ppt/theme/theme1.xml><?xml version="1.0" encoding="utf-8"?>
<a:theme xmlns:a="http://schemas.openxmlformats.org/drawingml/2006/main" name="TEKST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O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AGRAMA_LENTEL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as" ma:contentTypeID="0x0101008A49A271B289DC4A937E4F27C8781E3D" ma:contentTypeVersion="4" ma:contentTypeDescription="Kurkite naują dokumentą." ma:contentTypeScope="" ma:versionID="55989ee172768601381e7244efa59461">
  <xsd:schema xmlns:xsd="http://www.w3.org/2001/XMLSchema" xmlns:xs="http://www.w3.org/2001/XMLSchema" xmlns:p="http://schemas.microsoft.com/office/2006/metadata/properties" xmlns:ns2="b22733a4-4951-48c5-a492-5d95d9c5d87a" targetNamespace="http://schemas.microsoft.com/office/2006/metadata/properties" ma:root="true" ma:fieldsID="86de5a8346d7c170c819c35853939569" ns2:_="">
    <xsd:import namespace="b22733a4-4951-48c5-a492-5d95d9c5d8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2733a4-4951-48c5-a492-5d95d9c5d8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urinio tipas"/>
        <xsd:element ref="dc:title" minOccurs="0" maxOccurs="1" ma:index="4" ma:displayName="Antraštė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CE523A-E427-4152-AC03-E687966255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1B4FF6-ECEF-4A47-8BF1-7E426D16750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EFD29A0-A82E-4750-8566-4A9F8AD0CA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2733a4-4951-48c5-a492-5d95d9c5d8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2498</TotalTime>
  <Words>246</Words>
  <Application>Microsoft Office PowerPoint</Application>
  <PresentationFormat>Widescreen</PresentationFormat>
  <Paragraphs>51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Inter Medium</vt:lpstr>
      <vt:lpstr>Inter Semi Bold</vt:lpstr>
      <vt:lpstr>Times New Roman</vt:lpstr>
      <vt:lpstr>TEKSTAS</vt:lpstr>
      <vt:lpstr>FOTO</vt:lpstr>
      <vt:lpstr>DIAGRAMA_LENTELĖ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Lukas Navašinskas</cp:lastModifiedBy>
  <cp:revision>94</cp:revision>
  <dcterms:created xsi:type="dcterms:W3CDTF">2020-12-23T08:59:48Z</dcterms:created>
  <dcterms:modified xsi:type="dcterms:W3CDTF">2024-12-09T22:14:47Z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0x0101008A49A271B289DC4A937E4F27C8781E3D</vt:lpwstr>
  </property>
</Properties>
</file>